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1"/>
  </p:notesMasterIdLst>
  <p:sldIdLst>
    <p:sldId id="256" r:id="rId2"/>
    <p:sldId id="257" r:id="rId3"/>
    <p:sldId id="258" r:id="rId4"/>
    <p:sldId id="284" r:id="rId5"/>
    <p:sldId id="259" r:id="rId6"/>
    <p:sldId id="260" r:id="rId7"/>
    <p:sldId id="263" r:id="rId8"/>
    <p:sldId id="279" r:id="rId9"/>
    <p:sldId id="275" r:id="rId10"/>
    <p:sldId id="262" r:id="rId11"/>
    <p:sldId id="286" r:id="rId12"/>
    <p:sldId id="272" r:id="rId13"/>
    <p:sldId id="273" r:id="rId14"/>
    <p:sldId id="278" r:id="rId15"/>
    <p:sldId id="277" r:id="rId16"/>
    <p:sldId id="274" r:id="rId17"/>
    <p:sldId id="282" r:id="rId18"/>
    <p:sldId id="283" r:id="rId19"/>
    <p:sldId id="264" r:id="rId20"/>
    <p:sldId id="265" r:id="rId21"/>
    <p:sldId id="266" r:id="rId22"/>
    <p:sldId id="267" r:id="rId23"/>
    <p:sldId id="268" r:id="rId24"/>
    <p:sldId id="285" r:id="rId25"/>
    <p:sldId id="271" r:id="rId26"/>
    <p:sldId id="270" r:id="rId27"/>
    <p:sldId id="287" r:id="rId28"/>
    <p:sldId id="280" r:id="rId29"/>
    <p:sldId id="281" r:id="rId3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38" autoAdjust="0"/>
    <p:restoredTop sz="94660"/>
  </p:normalViewPr>
  <p:slideViewPr>
    <p:cSldViewPr>
      <p:cViewPr varScale="1">
        <p:scale>
          <a:sx n="103" d="100"/>
          <a:sy n="10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8941D-4AEC-41C1-9DAF-AC56E074AABA}" type="datetimeFigureOut">
              <a:rPr lang="de-DE" smtClean="0"/>
              <a:t>24.03.2011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AFE4E-D722-412D-A886-AEACA30E4137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el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24720-FDCF-4C48-8E45-26BB70AD7C1E}" type="datetime1">
              <a:rPr lang="de-DE" smtClean="0"/>
              <a:t>24.03.2011</a:t>
            </a:fld>
            <a:endParaRPr lang="de-DE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8C2E-E02D-4436-B3CA-074DCCD63C5F}" type="datetime1">
              <a:rPr lang="de-DE" smtClean="0"/>
              <a:t>24.03.2011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CE33-FCCC-4ABE-84DE-CC20443E0D4C}" type="datetime1">
              <a:rPr lang="de-DE" smtClean="0"/>
              <a:t>24.03.2011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7" name="Inhaltsplatzhalt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BA7C-C138-4EC6-966A-068A9558468B}" type="datetime1">
              <a:rPr lang="de-DE" smtClean="0"/>
              <a:t>24.03.2011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C6C4-0EDE-4EEB-BE40-99E344C3A8CC}" type="datetime1">
              <a:rPr lang="de-DE" smtClean="0"/>
              <a:t>24.03.2011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4" name="Inhaltsplatzhalt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F065F-35EB-405D-9D29-3FCC494C0CED}" type="datetime1">
              <a:rPr lang="de-DE" smtClean="0"/>
              <a:t>24.03.2011</a:t>
            </a:fld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31" name="Foliennummernplatzhalt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25" name="Textplatzhalt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8" name="Inhaltsplatzhalt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A1CD9-95FF-41A9-AADB-F20F1ABFD8A4}" type="datetime1">
              <a:rPr lang="de-DE" smtClean="0"/>
              <a:t>24.03.2011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Gerade Verbindung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6D0B-2612-4747-AA52-A1F2658C9775}" type="datetime1">
              <a:rPr lang="de-DE" smtClean="0"/>
              <a:t>24.03.2011</a:t>
            </a:fld>
            <a:endParaRPr lang="de-DE"/>
          </a:p>
        </p:txBody>
      </p:sp>
      <p:sp>
        <p:nvSpPr>
          <p:cNvPr id="21" name="Fußzeilenplatzhalt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40A24-B070-48B0-BB1E-22A8CD4F9981}" type="datetime1">
              <a:rPr lang="de-DE" smtClean="0"/>
              <a:t>24.03.2011</a:t>
            </a:fld>
            <a:endParaRPr lang="de-DE"/>
          </a:p>
        </p:txBody>
      </p:sp>
      <p:sp>
        <p:nvSpPr>
          <p:cNvPr id="24" name="Fußzeilenplatzhalt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6" name="Textplatzhalt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8A93F-315F-4339-A7D6-81B6B8319188}" type="datetime1">
              <a:rPr lang="de-DE" smtClean="0"/>
              <a:t>24.03.2011</a:t>
            </a:fld>
            <a:endParaRPr lang="de-DE"/>
          </a:p>
        </p:txBody>
      </p:sp>
      <p:sp>
        <p:nvSpPr>
          <p:cNvPr id="29" name="Fußzeilenplatzhalt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30499-CE6C-44EB-89DA-413521D38D65}" type="datetime1">
              <a:rPr lang="de-DE" smtClean="0"/>
              <a:t>24.03.2011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1</a:t>
            </a:r>
            <a:endParaRPr lang="de-DE"/>
          </a:p>
        </p:txBody>
      </p:sp>
      <p:sp>
        <p:nvSpPr>
          <p:cNvPr id="31" name="Foliennummernplatzhalt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6" name="Textplatzhalt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F12F74-6476-45B5-A21F-A04261E92E66}" type="datetime1">
              <a:rPr lang="de-DE" smtClean="0"/>
              <a:t>24.03.2011</a:t>
            </a:fld>
            <a:endParaRPr lang="de-DE"/>
          </a:p>
        </p:txBody>
      </p:sp>
      <p:sp>
        <p:nvSpPr>
          <p:cNvPr id="28" name="Fußzeilenplatzhalt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de-DE" smtClean="0"/>
              <a:t>1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4437C4-F893-4C2D-BF5A-FD162AF3637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elplatzhalt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Gerade Verbindung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kumente%20und%20Einstellungen\nm\Desktop\Referat%20Photovolaik\Herstellung%20von%20Solarzellen%20(N24-'Konzuckers-Kosmos'%20vom%2005.05.2007).avi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1000" dirty="0" smtClean="0"/>
              <a:t>Nils Müller // FOS-T 2011</a:t>
            </a:r>
            <a:endParaRPr lang="de-DE" sz="1000" dirty="0"/>
          </a:p>
        </p:txBody>
      </p:sp>
      <p:sp>
        <p:nvSpPr>
          <p:cNvPr id="3" name="Untertitel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de-DE" sz="9600" dirty="0" smtClean="0"/>
              <a:t>Photovoltaik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Einspeisung</a:t>
            </a:r>
            <a:endParaRPr lang="de-DE" dirty="0"/>
          </a:p>
        </p:txBody>
      </p:sp>
      <p:pic>
        <p:nvPicPr>
          <p:cNvPr id="4" name="Inhaltsplatzhalter 3" descr="ph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285860"/>
            <a:ext cx="5787628" cy="4961859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6.1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/>
          <a:lstStyle/>
          <a:p>
            <a:pPr algn="ctr"/>
            <a:r>
              <a:rPr lang="de-DE" dirty="0" smtClean="0"/>
              <a:t>Einspeisung	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2844" y="2332037"/>
            <a:ext cx="8686800" cy="4525963"/>
          </a:xfrm>
        </p:spPr>
        <p:txBody>
          <a:bodyPr>
            <a:normAutofit/>
          </a:bodyPr>
          <a:lstStyle/>
          <a:p>
            <a:pPr algn="ctr"/>
            <a:r>
              <a:rPr lang="de-DE" sz="2000" dirty="0" smtClean="0"/>
              <a:t>2008 </a:t>
            </a:r>
            <a:r>
              <a:rPr lang="de-DE" sz="2000" dirty="0" smtClean="0"/>
              <a:t>				46,75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r>
              <a:rPr lang="de-DE" sz="2000" dirty="0" smtClean="0"/>
              <a:t> </a:t>
            </a:r>
            <a:endParaRPr lang="de-DE" sz="2000" dirty="0" smtClean="0"/>
          </a:p>
          <a:p>
            <a:pPr algn="ctr"/>
            <a:r>
              <a:rPr lang="de-DE" sz="2000" dirty="0" smtClean="0"/>
              <a:t>2009 				43,01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endParaRPr lang="de-DE" sz="2000" dirty="0" smtClean="0"/>
          </a:p>
          <a:p>
            <a:pPr algn="ctr"/>
            <a:r>
              <a:rPr lang="de-DE" sz="2000" dirty="0" smtClean="0"/>
              <a:t>2010 				39,14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endParaRPr lang="de-DE" sz="2000" dirty="0" smtClean="0"/>
          </a:p>
          <a:p>
            <a:pPr algn="ctr"/>
            <a:r>
              <a:rPr lang="de-DE" sz="2000" dirty="0" smtClean="0"/>
              <a:t>01.07.2010				34,05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endParaRPr lang="de-DE" sz="2000" dirty="0" smtClean="0"/>
          </a:p>
          <a:p>
            <a:pPr algn="ctr"/>
            <a:r>
              <a:rPr lang="de-DE" sz="2000" dirty="0" smtClean="0"/>
              <a:t>01.10.2010 				33,03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endParaRPr lang="de-DE" sz="2000" dirty="0" smtClean="0"/>
          </a:p>
          <a:p>
            <a:pPr algn="ctr"/>
            <a:r>
              <a:rPr lang="de-DE" sz="2000" dirty="0" smtClean="0"/>
              <a:t>01.01.2011 				28,74 </a:t>
            </a:r>
            <a:r>
              <a:rPr lang="de-DE" sz="2000" dirty="0" smtClean="0"/>
              <a:t>Cent je </a:t>
            </a:r>
            <a:r>
              <a:rPr lang="de-DE" sz="2000" dirty="0" err="1" smtClean="0"/>
              <a:t>kWh</a:t>
            </a:r>
            <a:endParaRPr lang="de-DE" sz="2000" dirty="0" smtClean="0"/>
          </a:p>
          <a:p>
            <a:endParaRPr lang="de-DE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143900" y="6429396"/>
            <a:ext cx="844652" cy="291444"/>
          </a:xfrm>
        </p:spPr>
        <p:txBody>
          <a:bodyPr/>
          <a:lstStyle/>
          <a:p>
            <a:r>
              <a:rPr lang="de-DE" dirty="0" smtClean="0"/>
              <a:t>Seite 6.2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11" name="Inhaltsplatzhalter 10" descr="Solarpanele06_191112_S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715" y="1554163"/>
            <a:ext cx="6808969" cy="4525962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13" name="Inhaltsplatzhalter 12" descr="Solarpanele01_3620079_S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2077" y="1554163"/>
            <a:ext cx="6052246" cy="4525962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7.2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4" name="Inhaltsplatzhalter 3" descr="Solarpanele13_3897195_S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715" y="1554163"/>
            <a:ext cx="6808969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7.3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4" name="Inhaltsplatzhalter 3" descr="Solarpanele08_4048476_S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715" y="1554163"/>
            <a:ext cx="6808969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7.4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4" name="Inhaltsplatzhalter 3" descr="Solarpanele11_5156915_S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3728" y="1554163"/>
            <a:ext cx="6788943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7.5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6" name="Inhaltsplatzhalter 5" descr="Inselsyste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500174"/>
            <a:ext cx="2210991" cy="5094893"/>
          </a:xfrm>
        </p:spPr>
      </p:pic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sz="3200" u="sng" dirty="0" smtClean="0"/>
              <a:t>Inselsysteme:</a:t>
            </a:r>
            <a:endParaRPr lang="de-DE" sz="3200" dirty="0" smtClean="0"/>
          </a:p>
          <a:p>
            <a:pPr>
              <a:buFontTx/>
              <a:buChar char="-"/>
            </a:pPr>
            <a:r>
              <a:rPr lang="de-DE" dirty="0" smtClean="0"/>
              <a:t>Komplett autark von der Netzversorgung</a:t>
            </a:r>
          </a:p>
          <a:p>
            <a:pPr>
              <a:buFontTx/>
              <a:buChar char="-"/>
            </a:pPr>
            <a:r>
              <a:rPr lang="de-DE" dirty="0" smtClean="0"/>
              <a:t> Energie wird in einer Batterie gespeichert für Tage mit schlechter Sonnenbestrahlung.</a:t>
            </a:r>
          </a:p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7.6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Einsatzgebiete</a:t>
            </a:r>
            <a:endParaRPr lang="de-DE" dirty="0"/>
          </a:p>
        </p:txBody>
      </p:sp>
      <p:pic>
        <p:nvPicPr>
          <p:cNvPr id="7" name="Inhaltsplatzhalter 6" descr="inselanl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714488"/>
            <a:ext cx="5697236" cy="4572032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7.7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5" name="Inhaltsplatzhalter 4" descr="Foto01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428736"/>
            <a:ext cx="6808284" cy="510621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8.1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Index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554162"/>
            <a:ext cx="8839200" cy="4589482"/>
          </a:xfrm>
        </p:spPr>
        <p:txBody>
          <a:bodyPr>
            <a:normAutofit/>
          </a:bodyPr>
          <a:lstStyle/>
          <a:p>
            <a:r>
              <a:rPr lang="de-DE" sz="2200" b="1" dirty="0" smtClean="0"/>
              <a:t>Was ist Photovoltaik </a:t>
            </a:r>
            <a:r>
              <a:rPr lang="de-DE" sz="2200" b="1" dirty="0" smtClean="0"/>
              <a:t>				</a:t>
            </a:r>
            <a:r>
              <a:rPr lang="de-DE" sz="1400" b="1" dirty="0" smtClean="0"/>
              <a:t>Seite 1-	</a:t>
            </a:r>
          </a:p>
          <a:p>
            <a:r>
              <a:rPr lang="de-DE" sz="2200" b="1" dirty="0" smtClean="0"/>
              <a:t>Modultypen						</a:t>
            </a:r>
            <a:r>
              <a:rPr lang="de-DE" sz="1400" b="1" dirty="0" smtClean="0"/>
              <a:t>Seite 2-</a:t>
            </a:r>
            <a:endParaRPr lang="de-DE" sz="1400" b="1" dirty="0" smtClean="0"/>
          </a:p>
          <a:p>
            <a:r>
              <a:rPr lang="de-DE" sz="2200" b="1" dirty="0" smtClean="0"/>
              <a:t>Funktionsweise					</a:t>
            </a:r>
            <a:r>
              <a:rPr lang="de-DE" sz="1400" b="1" dirty="0" smtClean="0"/>
              <a:t>Seite 3-</a:t>
            </a:r>
            <a:endParaRPr lang="de-DE" sz="1400" b="1" dirty="0" smtClean="0"/>
          </a:p>
          <a:p>
            <a:r>
              <a:rPr lang="de-DE" sz="2200" b="1" dirty="0" smtClean="0"/>
              <a:t>Herstellung</a:t>
            </a:r>
            <a:r>
              <a:rPr lang="de-DE" sz="2200" b="1" dirty="0" smtClean="0"/>
              <a:t>	(Video)					</a:t>
            </a:r>
            <a:r>
              <a:rPr lang="de-DE" sz="1400" b="1" dirty="0" smtClean="0"/>
              <a:t>Seite 4-</a:t>
            </a:r>
            <a:endParaRPr lang="de-DE" sz="1400" b="1" dirty="0" smtClean="0"/>
          </a:p>
          <a:p>
            <a:r>
              <a:rPr lang="de-DE" sz="2200" b="1" dirty="0" smtClean="0"/>
              <a:t>Ausrichtung						</a:t>
            </a:r>
            <a:r>
              <a:rPr lang="de-DE" sz="1400" b="1" dirty="0" smtClean="0"/>
              <a:t>Seite 5-</a:t>
            </a:r>
            <a:endParaRPr lang="de-DE" sz="1400" b="1" dirty="0" smtClean="0"/>
          </a:p>
          <a:p>
            <a:r>
              <a:rPr lang="de-DE" sz="2200" b="1" dirty="0" smtClean="0"/>
              <a:t>Einspeisung						</a:t>
            </a:r>
            <a:r>
              <a:rPr lang="de-DE" sz="1400" b="1" dirty="0" smtClean="0"/>
              <a:t>Seite 6-</a:t>
            </a:r>
            <a:endParaRPr lang="de-DE" sz="1400" b="1" dirty="0" smtClean="0"/>
          </a:p>
          <a:p>
            <a:r>
              <a:rPr lang="de-DE" sz="2200" b="1" dirty="0" smtClean="0"/>
              <a:t>Einsatzgebiete					</a:t>
            </a:r>
            <a:r>
              <a:rPr lang="de-DE" sz="1400" b="1" dirty="0" smtClean="0"/>
              <a:t>Seite 7-</a:t>
            </a:r>
            <a:endParaRPr lang="de-DE" sz="1400" b="1" dirty="0" smtClean="0"/>
          </a:p>
          <a:p>
            <a:r>
              <a:rPr lang="de-DE" sz="2200" b="1" dirty="0" smtClean="0"/>
              <a:t>Freiflächenanlage </a:t>
            </a:r>
            <a:r>
              <a:rPr lang="de-DE" sz="2200" b="1" dirty="0" err="1" smtClean="0"/>
              <a:t>Oerzen</a:t>
            </a:r>
            <a:r>
              <a:rPr lang="de-DE" sz="2200" b="1" dirty="0" smtClean="0"/>
              <a:t>				</a:t>
            </a:r>
            <a:r>
              <a:rPr lang="de-DE" sz="1400" b="1" dirty="0" smtClean="0"/>
              <a:t>Seite 8-	</a:t>
            </a:r>
            <a:r>
              <a:rPr lang="de-DE" sz="2200" b="1" dirty="0" smtClean="0"/>
              <a:t>	</a:t>
            </a:r>
          </a:p>
          <a:p>
            <a:r>
              <a:rPr lang="de-DE" sz="2200" b="1" dirty="0" smtClean="0"/>
              <a:t>Sonstige Freiflächenanlagen			</a:t>
            </a:r>
            <a:r>
              <a:rPr lang="de-DE" sz="1400" b="1" dirty="0" smtClean="0"/>
              <a:t>Seite 9-	</a:t>
            </a:r>
            <a:r>
              <a:rPr lang="de-DE" sz="2200" b="1" dirty="0" smtClean="0"/>
              <a:t>	</a:t>
            </a:r>
          </a:p>
          <a:p>
            <a:r>
              <a:rPr lang="de-DE" sz="2200" b="1" dirty="0" smtClean="0"/>
              <a:t>Berechnung 					</a:t>
            </a:r>
            <a:r>
              <a:rPr lang="de-DE" sz="1400" b="1" dirty="0" smtClean="0"/>
              <a:t>Seite 10-</a:t>
            </a:r>
            <a:r>
              <a:rPr lang="de-DE" sz="2200" b="1" dirty="0" smtClean="0"/>
              <a:t>	</a:t>
            </a:r>
          </a:p>
          <a:p>
            <a:r>
              <a:rPr lang="de-DE" sz="2200" b="1" dirty="0" smtClean="0"/>
              <a:t>Daten und Infos					</a:t>
            </a:r>
            <a:r>
              <a:rPr lang="de-DE" sz="1400" b="1" dirty="0" smtClean="0"/>
              <a:t>Seite 11-</a:t>
            </a:r>
            <a:r>
              <a:rPr lang="de-DE" sz="2200" b="1" dirty="0" smtClean="0"/>
              <a:t>	</a:t>
            </a:r>
          </a:p>
          <a:p>
            <a:endParaRPr lang="de-DE" sz="2200" b="1" dirty="0" smtClean="0"/>
          </a:p>
          <a:p>
            <a:endParaRPr lang="de-DE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4" name="Inhaltsplatzhalter 3" descr="oertzen_bild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500174"/>
            <a:ext cx="6165342" cy="4624007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143900" y="6429396"/>
            <a:ext cx="844652" cy="291444"/>
          </a:xfrm>
        </p:spPr>
        <p:txBody>
          <a:bodyPr/>
          <a:lstStyle/>
          <a:p>
            <a:r>
              <a:rPr lang="de-DE" dirty="0" smtClean="0"/>
              <a:t>Seite 8.2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5" name="Inhaltsplatzhalter 4" descr="oertzen_bild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500174"/>
            <a:ext cx="6034616" cy="4525962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143900" y="6429396"/>
            <a:ext cx="844652" cy="291444"/>
          </a:xfrm>
        </p:spPr>
        <p:txBody>
          <a:bodyPr/>
          <a:lstStyle/>
          <a:p>
            <a:r>
              <a:rPr lang="de-DE" dirty="0" smtClean="0"/>
              <a:t>Seite 8.3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4" name="Inhaltsplatzhalter 3" descr="oertzen_bild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143900" y="6429396"/>
            <a:ext cx="844652" cy="291444"/>
          </a:xfrm>
        </p:spPr>
        <p:txBody>
          <a:bodyPr/>
          <a:lstStyle/>
          <a:p>
            <a:r>
              <a:rPr lang="de-DE" dirty="0" smtClean="0"/>
              <a:t>Seite 8.4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4" name="Inhaltsplatzhalter 3" descr="oertzen_bild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072462" y="6357958"/>
            <a:ext cx="916090" cy="362882"/>
          </a:xfrm>
        </p:spPr>
        <p:txBody>
          <a:bodyPr/>
          <a:lstStyle/>
          <a:p>
            <a:r>
              <a:rPr lang="de-DE" dirty="0" smtClean="0"/>
              <a:t>Seite 8.5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Freiflächenanlage </a:t>
            </a:r>
            <a:r>
              <a:rPr lang="de-DE" dirty="0" err="1" smtClean="0"/>
              <a:t>Oerzen</a:t>
            </a:r>
            <a:endParaRPr lang="de-DE" dirty="0"/>
          </a:p>
        </p:txBody>
      </p:sp>
      <p:pic>
        <p:nvPicPr>
          <p:cNvPr id="4" name="Inhaltsplatzhalter 3" descr="oertzen_bild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072462" y="6357958"/>
            <a:ext cx="916090" cy="362882"/>
          </a:xfrm>
        </p:spPr>
        <p:txBody>
          <a:bodyPr/>
          <a:lstStyle/>
          <a:p>
            <a:r>
              <a:rPr lang="de-DE" dirty="0" smtClean="0"/>
              <a:t>Seite 8.6</a:t>
            </a:r>
            <a:endParaRPr lang="de-DE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Freiflächenanlange (DE)</a:t>
            </a:r>
            <a:endParaRPr lang="de-DE" dirty="0"/>
          </a:p>
        </p:txBody>
      </p:sp>
      <p:pic>
        <p:nvPicPr>
          <p:cNvPr id="6" name="Inhaltsplatzhalter 5" descr="Solar_DW_Wirtschaft_879752p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565400"/>
            <a:ext cx="4191000" cy="2794000"/>
          </a:xfrm>
        </p:spPr>
      </p:pic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643438" y="2571744"/>
            <a:ext cx="4348162" cy="3752856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Lieberose</a:t>
            </a:r>
            <a:r>
              <a:rPr lang="de-DE" sz="2400" dirty="0" smtClean="0"/>
              <a:t> in Brandenburg</a:t>
            </a:r>
          </a:p>
          <a:p>
            <a:r>
              <a:rPr lang="de-DE" sz="2400" dirty="0" smtClean="0"/>
              <a:t>Fläche von 210 Fußballfeldern</a:t>
            </a:r>
          </a:p>
          <a:p>
            <a:r>
              <a:rPr lang="de-DE" sz="2400" dirty="0" smtClean="0"/>
              <a:t>Eine Leistung von 53MW</a:t>
            </a:r>
          </a:p>
          <a:p>
            <a:r>
              <a:rPr lang="de-DE" sz="2400" dirty="0" smtClean="0"/>
              <a:t>d.h. Leistung für 50.000 Einwohner bzw. 15.000 Haushalte</a:t>
            </a:r>
            <a:endParaRPr lang="de-DE" sz="2400" b="1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9.1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Freiflächenanlange (Welt)</a:t>
            </a:r>
            <a:endParaRPr lang="de-DE" dirty="0"/>
          </a:p>
        </p:txBody>
      </p:sp>
      <p:pic>
        <p:nvPicPr>
          <p:cNvPr id="10" name="Inhaltsplatzhalter 9" descr="olmedilla-photovoltaic-park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391430"/>
            <a:ext cx="4191000" cy="3141939"/>
          </a:xfrm>
        </p:spPr>
      </p:pic>
      <p:sp>
        <p:nvSpPr>
          <p:cNvPr id="9" name="Inhaltsplatzhalter 8"/>
          <p:cNvSpPr>
            <a:spLocks noGrp="1"/>
          </p:cNvSpPr>
          <p:nvPr>
            <p:ph sz="half" idx="2"/>
          </p:nvPr>
        </p:nvSpPr>
        <p:spPr>
          <a:xfrm>
            <a:off x="4643438" y="2786058"/>
            <a:ext cx="4348162" cy="3538542"/>
          </a:xfrm>
        </p:spPr>
        <p:txBody>
          <a:bodyPr/>
          <a:lstStyle/>
          <a:p>
            <a:r>
              <a:rPr lang="de-DE" sz="2400" dirty="0" err="1" smtClean="0"/>
              <a:t>Olmedilla</a:t>
            </a:r>
            <a:r>
              <a:rPr lang="de-DE" sz="2400" dirty="0" smtClean="0"/>
              <a:t> in Spanien</a:t>
            </a:r>
          </a:p>
          <a:p>
            <a:r>
              <a:rPr lang="de-DE" sz="2400" dirty="0" smtClean="0"/>
              <a:t>Leistung: </a:t>
            </a:r>
          </a:p>
          <a:p>
            <a:pPr>
              <a:buNone/>
            </a:pPr>
            <a:r>
              <a:rPr lang="de-DE" sz="2400" dirty="0" smtClean="0"/>
              <a:t>	- 60 MW </a:t>
            </a:r>
            <a:r>
              <a:rPr lang="de-DE" sz="2400" dirty="0" err="1" smtClean="0"/>
              <a:t>peak</a:t>
            </a: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	- Leistung für ca. 33000    Haushalte</a:t>
            </a:r>
          </a:p>
          <a:p>
            <a:pPr>
              <a:buNone/>
            </a:pPr>
            <a:endParaRPr lang="de-DE" sz="2400" dirty="0" smtClean="0"/>
          </a:p>
          <a:p>
            <a:pPr>
              <a:buNone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072462" y="6429396"/>
            <a:ext cx="919138" cy="292079"/>
          </a:xfrm>
        </p:spPr>
        <p:txBody>
          <a:bodyPr/>
          <a:lstStyle/>
          <a:p>
            <a:r>
              <a:rPr lang="de-DE" dirty="0" smtClean="0"/>
              <a:t>Seite 9.2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Ertrag - Berechnung</a:t>
            </a:r>
            <a:endParaRPr lang="de-DE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de-DE" sz="2400" dirty="0" smtClean="0"/>
              <a:t>	</a:t>
            </a:r>
          </a:p>
          <a:p>
            <a:pPr algn="ctr">
              <a:buNone/>
            </a:pPr>
            <a:r>
              <a:rPr lang="de-DE" sz="2400" dirty="0" smtClean="0"/>
              <a:t>E 	= 	1000W/m² = 1KW/m²</a:t>
            </a:r>
          </a:p>
          <a:p>
            <a:pPr algn="ctr">
              <a:buNone/>
            </a:pPr>
            <a:r>
              <a:rPr lang="de-DE" sz="1600" dirty="0" smtClean="0"/>
              <a:t>(entspricht der maximalen Sonneneinstrahlung)</a:t>
            </a:r>
          </a:p>
          <a:p>
            <a:pPr algn="ctr">
              <a:buNone/>
            </a:pPr>
            <a:r>
              <a:rPr lang="de-DE" sz="2400" dirty="0" smtClean="0"/>
              <a:t>       </a:t>
            </a:r>
            <a:r>
              <a:rPr lang="el-GR" sz="2400" dirty="0" smtClean="0"/>
              <a:t>η</a:t>
            </a:r>
            <a:r>
              <a:rPr lang="de-DE" sz="2400" dirty="0" smtClean="0"/>
              <a:t> 	   =	Wirkungsgrad des Moduls</a:t>
            </a:r>
          </a:p>
          <a:p>
            <a:pPr algn="ctr">
              <a:buNone/>
            </a:pPr>
            <a:endParaRPr lang="de-DE" sz="2000" dirty="0" smtClean="0"/>
          </a:p>
          <a:p>
            <a:endParaRPr lang="de-DE" sz="2000" dirty="0" smtClean="0"/>
          </a:p>
          <a:p>
            <a:pPr>
              <a:buNone/>
            </a:pPr>
            <a:r>
              <a:rPr lang="de-DE" sz="2000" dirty="0" smtClean="0"/>
              <a:t>                    </a:t>
            </a:r>
            <a:r>
              <a:rPr lang="de-DE" sz="4000" dirty="0" smtClean="0"/>
              <a:t>E  / </a:t>
            </a:r>
            <a:r>
              <a:rPr lang="el-GR" sz="4000" dirty="0" smtClean="0"/>
              <a:t>η</a:t>
            </a:r>
            <a:r>
              <a:rPr lang="de-DE" sz="4000" dirty="0" smtClean="0"/>
              <a:t> </a:t>
            </a:r>
            <a:r>
              <a:rPr lang="de-DE" sz="4000" dirty="0" smtClean="0"/>
              <a:t>   =     Fläche für KW</a:t>
            </a:r>
            <a:r>
              <a:rPr lang="de-DE" sz="4000" baseline="-25000" dirty="0" smtClean="0"/>
              <a:t>peak</a:t>
            </a:r>
          </a:p>
          <a:p>
            <a:endParaRPr lang="de-DE" sz="2000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10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Daten und Infos</a:t>
            </a:r>
            <a:endParaRPr lang="de-DE" dirty="0"/>
          </a:p>
        </p:txBody>
      </p:sp>
      <p:pic>
        <p:nvPicPr>
          <p:cNvPr id="4" name="Inhaltsplatzhalter 3" descr="Entwicklung PV - in den letzen Jahr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1500174"/>
            <a:ext cx="3701359" cy="4937770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143900" y="6429396"/>
            <a:ext cx="844652" cy="291444"/>
          </a:xfrm>
        </p:spPr>
        <p:txBody>
          <a:bodyPr/>
          <a:lstStyle/>
          <a:p>
            <a:r>
              <a:rPr lang="de-DE" dirty="0" smtClean="0"/>
              <a:t>Seite 11.1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Daten und </a:t>
            </a:r>
            <a:r>
              <a:rPr lang="de-DE" dirty="0" err="1" smtClean="0"/>
              <a:t>INfos</a:t>
            </a:r>
            <a:endParaRPr lang="de-DE" dirty="0"/>
          </a:p>
        </p:txBody>
      </p:sp>
      <p:pic>
        <p:nvPicPr>
          <p:cNvPr id="4" name="Inhaltsplatzhalter 3" descr="akw_übersich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571612"/>
            <a:ext cx="3492388" cy="5067956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001024" y="6357958"/>
            <a:ext cx="987528" cy="362882"/>
          </a:xfrm>
        </p:spPr>
        <p:txBody>
          <a:bodyPr/>
          <a:lstStyle/>
          <a:p>
            <a:r>
              <a:rPr lang="de-DE" dirty="0" smtClean="0"/>
              <a:t>Seite 11.2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Was ist </a:t>
            </a:r>
            <a:r>
              <a:rPr lang="de-DE" dirty="0" err="1" smtClean="0"/>
              <a:t>photovoltaik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>
          <a:xfrm>
            <a:off x="4500562" y="2643182"/>
            <a:ext cx="4491038" cy="3681418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Photovoltaik  ist die direkte Umwandlung von Lichtenergie in elektrische Energie.</a:t>
            </a:r>
          </a:p>
          <a:p>
            <a:endParaRPr lang="de-DE" dirty="0"/>
          </a:p>
        </p:txBody>
      </p:sp>
      <p:pic>
        <p:nvPicPr>
          <p:cNvPr id="1026" name="Picture 2" descr="C:\Dokumente und Einstellungen\nm\Desktop\Referat Photovolaik\waf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3950789" cy="4620806"/>
          </a:xfrm>
          <a:prstGeom prst="rect">
            <a:avLst/>
          </a:prstGeom>
          <a:noFill/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858148" y="6357958"/>
            <a:ext cx="1071570" cy="500041"/>
          </a:xfrm>
        </p:spPr>
        <p:txBody>
          <a:bodyPr/>
          <a:lstStyle/>
          <a:p>
            <a:r>
              <a:rPr lang="de-DE" dirty="0" smtClean="0"/>
              <a:t>Seite 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Modultypen</a:t>
            </a:r>
            <a:endParaRPr lang="de-DE" dirty="0"/>
          </a:p>
        </p:txBody>
      </p:sp>
      <p:pic>
        <p:nvPicPr>
          <p:cNvPr id="5" name="Inhaltsplatzhalter 4" descr="modul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428736"/>
            <a:ext cx="4098626" cy="4734242"/>
          </a:xfrm>
        </p:spPr>
      </p:pic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b="1" dirty="0" smtClean="0"/>
              <a:t>Wirkungsgrade der versch.  Module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pPr>
              <a:buNone/>
            </a:pPr>
            <a:r>
              <a:rPr lang="de-DE" sz="2000" b="1" dirty="0" smtClean="0"/>
              <a:t>- 	monokristalline</a:t>
            </a:r>
            <a:br>
              <a:rPr lang="de-DE" sz="2000" b="1" dirty="0" smtClean="0"/>
            </a:br>
            <a:r>
              <a:rPr lang="de-DE" sz="2000" b="1" dirty="0" smtClean="0"/>
              <a:t>Module</a:t>
            </a:r>
            <a:r>
              <a:rPr lang="de-DE" sz="2000" dirty="0" smtClean="0"/>
              <a:t>  ca. 15 -20 % </a:t>
            </a:r>
          </a:p>
          <a:p>
            <a:pPr>
              <a:buNone/>
            </a:pPr>
            <a:r>
              <a:rPr lang="de-DE" sz="2000" b="1" dirty="0" smtClean="0"/>
              <a:t>-	</a:t>
            </a:r>
            <a:r>
              <a:rPr lang="de-DE" sz="2000" b="1" dirty="0" err="1" smtClean="0"/>
              <a:t>polykristalline</a:t>
            </a:r>
            <a:r>
              <a:rPr lang="de-DE" sz="2000" b="1" dirty="0" smtClean="0"/>
              <a:t/>
            </a:r>
            <a:br>
              <a:rPr lang="de-DE" sz="2000" b="1" dirty="0" smtClean="0"/>
            </a:br>
            <a:r>
              <a:rPr lang="de-DE" sz="2000" b="1" dirty="0" smtClean="0"/>
              <a:t>Module</a:t>
            </a:r>
            <a:r>
              <a:rPr lang="de-DE" sz="2000" dirty="0" smtClean="0"/>
              <a:t>  ca. 13 -17 </a:t>
            </a:r>
          </a:p>
          <a:p>
            <a:pPr>
              <a:buNone/>
            </a:pPr>
            <a:r>
              <a:rPr lang="de-DE" sz="2000" b="1" dirty="0" smtClean="0"/>
              <a:t>-	Dünnschichtmodule</a:t>
            </a:r>
            <a:r>
              <a:rPr lang="de-DE" sz="2000" dirty="0" smtClean="0"/>
              <a:t>  ca. 10 %</a:t>
            </a:r>
            <a:endParaRPr lang="de-DE" sz="20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2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Funktionsweise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27" name="Picture 3" descr="C:\Dokumente und Einstellungen\nm\Desktop\Referat Photovolaik\Image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929618" cy="4540346"/>
          </a:xfrm>
          <a:prstGeom prst="rect">
            <a:avLst/>
          </a:prstGeom>
          <a:noFill/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3.1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Funktionsweise</a:t>
            </a:r>
            <a:endParaRPr lang="de-DE" dirty="0"/>
          </a:p>
        </p:txBody>
      </p:sp>
      <p:pic>
        <p:nvPicPr>
          <p:cNvPr id="3075" name="Picture 3" descr="C:\Dokumente und Einstellungen\nm\Desktop\Referat Photovolaik\pse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43248"/>
            <a:ext cx="4371904" cy="1726443"/>
          </a:xfrm>
          <a:prstGeom prst="rect">
            <a:avLst/>
          </a:prstGeom>
          <a:noFill/>
        </p:spPr>
      </p:pic>
      <p:pic>
        <p:nvPicPr>
          <p:cNvPr id="3076" name="Picture 4" descr="C:\Dokumente und Einstellungen\nm\Desktop\Referat Photovolaik\CCD_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796921"/>
            <a:ext cx="4343400" cy="2330958"/>
          </a:xfrm>
          <a:prstGeom prst="rect">
            <a:avLst/>
          </a:prstGeom>
          <a:noFill/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858148" y="6357958"/>
            <a:ext cx="1133452" cy="363517"/>
          </a:xfrm>
        </p:spPr>
        <p:txBody>
          <a:bodyPr/>
          <a:lstStyle/>
          <a:p>
            <a:r>
              <a:rPr lang="de-DE" dirty="0" smtClean="0"/>
              <a:t>Seite 3.2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Herstellung</a:t>
            </a:r>
            <a:endParaRPr lang="de-DE" dirty="0"/>
          </a:p>
        </p:txBody>
      </p:sp>
      <p:pic>
        <p:nvPicPr>
          <p:cNvPr id="4" name="Herstellung von Solarzellen (N24-'Konzuckers-Kosmos' vom 05.05.2007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428736"/>
            <a:ext cx="6858048" cy="51435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4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Ausrichtung</a:t>
            </a:r>
            <a:endParaRPr lang="de-DE" dirty="0"/>
          </a:p>
        </p:txBody>
      </p:sp>
      <p:pic>
        <p:nvPicPr>
          <p:cNvPr id="4" name="Inhaltsplatzhalter 3" descr="ausrichtung und ertra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8126" y="1554163"/>
            <a:ext cx="4060147" cy="45259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5.1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Ausrichtung</a:t>
            </a:r>
            <a:endParaRPr lang="de-DE" dirty="0"/>
          </a:p>
        </p:txBody>
      </p:sp>
      <p:pic>
        <p:nvPicPr>
          <p:cNvPr id="5" name="Inhaltsplatzhalter 4" descr="Strahlungsenerg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643050"/>
            <a:ext cx="4929222" cy="4912017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072462" y="6357958"/>
            <a:ext cx="916090" cy="362882"/>
          </a:xfrm>
        </p:spPr>
        <p:txBody>
          <a:bodyPr/>
          <a:lstStyle/>
          <a:p>
            <a:r>
              <a:rPr lang="de-DE" dirty="0" smtClean="0"/>
              <a:t>Seite 5.2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is">
  <a:themeElements>
    <a:clrScheme name="Meti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i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i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173</Words>
  <Application>Microsoft Office PowerPoint</Application>
  <PresentationFormat>Bildschirmpräsentation (4:3)</PresentationFormat>
  <Paragraphs>99</Paragraphs>
  <Slides>29</Slides>
  <Notes>0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0" baseType="lpstr">
      <vt:lpstr>Metis</vt:lpstr>
      <vt:lpstr>Nils Müller // FOS-T 2011</vt:lpstr>
      <vt:lpstr>Index</vt:lpstr>
      <vt:lpstr>Was ist photovoltaik </vt:lpstr>
      <vt:lpstr>Modultypen</vt:lpstr>
      <vt:lpstr>Funktionsweise</vt:lpstr>
      <vt:lpstr>Funktionsweise</vt:lpstr>
      <vt:lpstr>Herstellung</vt:lpstr>
      <vt:lpstr>Ausrichtung</vt:lpstr>
      <vt:lpstr>Ausrichtung</vt:lpstr>
      <vt:lpstr>Einspeisung</vt:lpstr>
      <vt:lpstr>Einspeisung </vt:lpstr>
      <vt:lpstr>Einsatzgebiete</vt:lpstr>
      <vt:lpstr>Einsatzgebiete</vt:lpstr>
      <vt:lpstr>Einsatzgebiete</vt:lpstr>
      <vt:lpstr>Einsatzgebiete</vt:lpstr>
      <vt:lpstr>Einsatzgebiete</vt:lpstr>
      <vt:lpstr>Einsatzgebiete</vt:lpstr>
      <vt:lpstr>Einsatzgebiete</vt:lpstr>
      <vt:lpstr>Freiflächenanlage Oerzen</vt:lpstr>
      <vt:lpstr>Freiflächenanlage Oerzen</vt:lpstr>
      <vt:lpstr>Freiflächenanlage Oerzen</vt:lpstr>
      <vt:lpstr>Freiflächenanlage Oerzen</vt:lpstr>
      <vt:lpstr>Freiflächenanlage Oerzen</vt:lpstr>
      <vt:lpstr>Freiflächenanlage Oerzen</vt:lpstr>
      <vt:lpstr>Freiflächenanlange (DE)</vt:lpstr>
      <vt:lpstr>Freiflächenanlange (Welt)</vt:lpstr>
      <vt:lpstr>Ertrag - Berechnung</vt:lpstr>
      <vt:lpstr>Daten und Infos</vt:lpstr>
      <vt:lpstr>Daten und INfos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photovoltaik </dc:title>
  <dc:creator>nimueller</dc:creator>
  <cp:lastModifiedBy>nimueller</cp:lastModifiedBy>
  <cp:revision>55</cp:revision>
  <dcterms:created xsi:type="dcterms:W3CDTF">2011-03-20T08:17:01Z</dcterms:created>
  <dcterms:modified xsi:type="dcterms:W3CDTF">2011-03-24T21:40:07Z</dcterms:modified>
</cp:coreProperties>
</file>